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61" r:id="rId10"/>
    <p:sldId id="274" r:id="rId11"/>
    <p:sldId id="269" r:id="rId12"/>
    <p:sldId id="263" r:id="rId13"/>
    <p:sldId id="264" r:id="rId14"/>
    <p:sldId id="267" r:id="rId15"/>
    <p:sldId id="270" r:id="rId16"/>
    <p:sldId id="268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B2CD72-B882-4BE2-B6E8-23C29C73AF2F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DE58185-755E-4EA8-A723-585DD0363F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itationmachine.net/index2.php?reqstyleid=1&amp;newstyle=1&amp;stylebox=1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itationmachine.net/index2.php?reqstyleid=1&amp;newstyle=1&amp;stylebox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470025"/>
          </a:xfrm>
        </p:spPr>
        <p:txBody>
          <a:bodyPr/>
          <a:lstStyle/>
          <a:p>
            <a:r>
              <a:rPr lang="en-US" dirty="0" smtClean="0"/>
              <a:t>American Cultures Research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7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Each of your three body paragraphs should start with a topic sentence.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Same order as your forecast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Body paragraph 1:  </a:t>
            </a:r>
          </a:p>
          <a:p>
            <a:pPr lvl="1">
              <a:buFont typeface="Arial" pitchFamily="34" charset="0"/>
              <a:buChar char="•"/>
            </a:pPr>
            <a:endParaRPr lang="en-US" sz="1050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Abrasive foreign policies contributed greatly to the collapse of Napoleon’s French Empire.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Sentences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49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/>
              <a:t>are created by witnesses or recorders who experienced the events or conditions being </a:t>
            </a:r>
            <a:r>
              <a:rPr lang="en-US" dirty="0" smtClean="0"/>
              <a:t>documented.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first-hand testimony </a:t>
            </a:r>
          </a:p>
          <a:p>
            <a:pPr marL="411480" lvl="1" indent="0">
              <a:buNone/>
            </a:pPr>
            <a:r>
              <a:rPr lang="en-US" dirty="0" smtClean="0"/>
              <a:t>			or 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evidence concerning a topic under investigation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dirty="0" smtClean="0"/>
              <a:t>Example: Declaration of Independence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570156"/>
            <a:ext cx="8839200" cy="1054250"/>
          </a:xfrm>
        </p:spPr>
        <p:txBody>
          <a:bodyPr/>
          <a:lstStyle/>
          <a:p>
            <a:r>
              <a:rPr lang="en-US" sz="4800" dirty="0" smtClean="0"/>
              <a:t>What is a Primary </a:t>
            </a:r>
            <a:r>
              <a:rPr lang="en-US" sz="4800" dirty="0"/>
              <a:t>S</a:t>
            </a:r>
            <a:r>
              <a:rPr lang="en-US" sz="4800" dirty="0" smtClean="0"/>
              <a:t>ource?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878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Page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95600"/>
            <a:ext cx="6669602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22098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MLA Format  </a:t>
            </a: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9436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>
                <a:solidFill>
                  <a:prstClr val="black"/>
                </a:solidFill>
                <a:hlinkClick r:id="rId3"/>
              </a:rPr>
              <a:t>Son of Citation </a:t>
            </a:r>
            <a:r>
              <a:rPr lang="en-US" sz="2800" dirty="0" smtClean="0">
                <a:solidFill>
                  <a:prstClr val="black"/>
                </a:solidFill>
                <a:hlinkClick r:id="rId3"/>
              </a:rPr>
              <a:t>Website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1" y="2248347"/>
            <a:ext cx="8216152" cy="38778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Works Cited Page Example (Textbook):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Davidson</a:t>
            </a:r>
            <a:r>
              <a:rPr lang="en-US" dirty="0"/>
              <a:t>, James. </a:t>
            </a:r>
            <a:r>
              <a:rPr lang="en-US" i="1" dirty="0"/>
              <a:t>America: History of Our Nation</a:t>
            </a:r>
            <a:r>
              <a:rPr lang="en-US" dirty="0"/>
              <a:t>. Upper </a:t>
            </a:r>
            <a:r>
              <a:rPr lang="en-US" dirty="0" smtClean="0"/>
              <a:t>	Saddle </a:t>
            </a:r>
            <a:r>
              <a:rPr lang="en-US" dirty="0"/>
              <a:t>River, NJ: Pearson Prentice Hall, 2009. </a:t>
            </a:r>
            <a:r>
              <a:rPr lang="en-US" dirty="0" smtClean="0"/>
              <a:t>21-35. 	Print.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00" b="1" dirty="0" smtClean="0"/>
              <a:t>Note: If you did not read the ENTIRE book, you must indicate the page numbers that you referenced.  In the above example, the writer only read and used pages 21-35 from this textbook; your in-text citation should indicate the page number from which you obtained that quote or paraphrase.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In-Text Citation: (Davidson 24) 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to cite:</a:t>
            </a:r>
          </a:p>
          <a:p>
            <a:pPr>
              <a:buFontTx/>
              <a:buChar char="-"/>
            </a:pPr>
            <a:r>
              <a:rPr lang="en-US" dirty="0" smtClean="0"/>
              <a:t>Ideas, Theories, Quotes, Statistics, Opinions and Uncommon Knowledge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Example; </a:t>
            </a:r>
          </a:p>
          <a:p>
            <a:pPr marL="0" indent="0">
              <a:buNone/>
            </a:pPr>
            <a:r>
              <a:rPr lang="en-US" dirty="0" smtClean="0"/>
              <a:t>“Parliament’s greatest power was the right to approve new </a:t>
            </a:r>
            <a:r>
              <a:rPr lang="en-US" dirty="0"/>
              <a:t>t</a:t>
            </a:r>
            <a:r>
              <a:rPr lang="en-US" dirty="0" smtClean="0"/>
              <a:t>axes” (Davidson).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/>
              <a:t>Note:  The end punctuation goes AFTER the parentheses. 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In-Text Citing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6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LEAD INS before </a:t>
            </a:r>
            <a:r>
              <a:rPr lang="en-US" dirty="0" smtClean="0"/>
              <a:t>quotes </a:t>
            </a:r>
            <a:r>
              <a:rPr lang="en-US" dirty="0"/>
              <a:t>and paraphrases </a:t>
            </a:r>
            <a:r>
              <a:rPr lang="en-US" dirty="0" smtClean="0"/>
              <a:t>giving </a:t>
            </a:r>
            <a:r>
              <a:rPr lang="en-US" dirty="0"/>
              <a:t>their sources credence.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</a:t>
            </a:r>
          </a:p>
          <a:p>
            <a:pPr marL="411480" lvl="1" indent="0">
              <a:buNone/>
            </a:pPr>
            <a:r>
              <a:rPr lang="en-US" dirty="0" smtClean="0"/>
              <a:t>	According </a:t>
            </a:r>
            <a:r>
              <a:rPr lang="en-US" dirty="0"/>
              <a:t>to a renown history professor at Harvard </a:t>
            </a:r>
            <a:r>
              <a:rPr lang="en-US" dirty="0" smtClean="0"/>
              <a:t>	University</a:t>
            </a:r>
            <a:r>
              <a:rPr lang="en-US" dirty="0"/>
              <a:t>, " blah </a:t>
            </a:r>
            <a:r>
              <a:rPr lang="en-US" dirty="0" err="1"/>
              <a:t>blah</a:t>
            </a:r>
            <a:r>
              <a:rPr lang="en-US" dirty="0"/>
              <a:t> </a:t>
            </a:r>
            <a:r>
              <a:rPr lang="en-US" dirty="0" err="1" smtClean="0"/>
              <a:t>blah</a:t>
            </a:r>
            <a:r>
              <a:rPr lang="en-US" dirty="0" smtClean="0"/>
              <a:t>" </a:t>
            </a:r>
            <a:r>
              <a:rPr lang="en-US" dirty="0"/>
              <a:t>(Smith 24).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This sets up the reader to give credence to what Smith has to say.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In-Text Citing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NOT to cite: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George Washington was the 1</a:t>
            </a:r>
            <a:r>
              <a:rPr lang="en-US" baseline="30000" dirty="0" smtClean="0"/>
              <a:t>st</a:t>
            </a:r>
            <a:r>
              <a:rPr lang="en-US" dirty="0" smtClean="0"/>
              <a:t> President.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Declaration of Independence was drafted in 1776.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Whiskey Rebellion occurred in Pennsylvania.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In-Text Citing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8105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Font Style: Times New Roman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Font Size: 12pt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Required Sources: At Least 5 Different Sources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At least 2 books from a library (school or public)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Only reputable websites should be used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.org    .</a:t>
            </a:r>
            <a:r>
              <a:rPr lang="en-US" dirty="0" err="1" smtClean="0"/>
              <a:t>edu</a:t>
            </a:r>
            <a:r>
              <a:rPr lang="en-US" dirty="0" smtClean="0"/>
              <a:t>    .</a:t>
            </a:r>
            <a:r>
              <a:rPr lang="en-US" dirty="0" err="1" smtClean="0"/>
              <a:t>gov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 Primary </a:t>
            </a:r>
            <a:r>
              <a:rPr lang="en-US" dirty="0"/>
              <a:t>S</a:t>
            </a:r>
            <a:r>
              <a:rPr lang="en-US" dirty="0" smtClean="0"/>
              <a:t>ource must be used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Works Cited Page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0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48347"/>
            <a:ext cx="8534399" cy="3877815"/>
          </a:xfrm>
        </p:spPr>
        <p:txBody>
          <a:bodyPr/>
          <a:lstStyle/>
          <a:p>
            <a:r>
              <a:rPr lang="en-US" dirty="0" smtClean="0"/>
              <a:t>Pick any topic from the conflict we are discussing in class.</a:t>
            </a:r>
          </a:p>
          <a:p>
            <a:r>
              <a:rPr lang="en-US" dirty="0"/>
              <a:t>Choose a topic which interests you personally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topics must be approved by the teacher prior to research commencement.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Topics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343400"/>
            <a:ext cx="385141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3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Categories to Consider:</a:t>
            </a:r>
          </a:p>
          <a:p>
            <a:pPr lvl="1"/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Places</a:t>
            </a:r>
          </a:p>
          <a:p>
            <a:pPr lvl="1"/>
            <a:r>
              <a:rPr lang="en-US" dirty="0" smtClean="0"/>
              <a:t>Battles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Weapons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56263" cy="1054250"/>
          </a:xfrm>
        </p:spPr>
        <p:txBody>
          <a:bodyPr/>
          <a:lstStyle/>
          <a:p>
            <a:r>
              <a:rPr lang="en-US" dirty="0"/>
              <a:t>Choosing Topics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76600"/>
            <a:ext cx="4038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8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a thesis statement?</a:t>
            </a: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makes a </a:t>
            </a:r>
            <a:r>
              <a:rPr lang="en-US" sz="2800" dirty="0" smtClean="0">
                <a:solidFill>
                  <a:srgbClr val="FF0000"/>
                </a:solidFill>
              </a:rPr>
              <a:t>supportable claim about the subject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CANNOT be a common fact, must be arguable</a:t>
            </a:r>
          </a:p>
          <a:p>
            <a:pPr lvl="1">
              <a:buFont typeface="Arial" pitchFamily="34" charset="0"/>
              <a:buChar char="•"/>
            </a:pPr>
            <a:endParaRPr lang="en-US" sz="11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Example: The Americans won the Revolution</a:t>
            </a:r>
          </a:p>
          <a:p>
            <a:pPr marL="77724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Good or bad thesis?????</a:t>
            </a:r>
          </a:p>
          <a:p>
            <a:pPr marL="411480" lvl="1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411480" lvl="1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41148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 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7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Here’s an example: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Paper Subject: Napoleon’s Demise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Thesis (should be arguable):</a:t>
            </a:r>
          </a:p>
          <a:p>
            <a:pPr lvl="1">
              <a:buFont typeface="Arial" pitchFamily="34" charset="0"/>
              <a:buChar char="•"/>
            </a:pPr>
            <a:endParaRPr lang="en-US" sz="12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The demise of Napoleon can be attributed to three main factors.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 Thesis</a:t>
            </a:r>
          </a:p>
        </p:txBody>
      </p:sp>
    </p:spTree>
    <p:extLst>
      <p:ext uri="{BB962C8B-B14F-4D97-AF65-F5344CB8AC3E}">
        <p14:creationId xmlns:p14="http://schemas.microsoft.com/office/powerpoint/2010/main" val="165402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873624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</a:rPr>
              <a:t>Is </a:t>
            </a:r>
            <a:r>
              <a:rPr lang="en-US" sz="2800" dirty="0">
                <a:solidFill>
                  <a:srgbClr val="0070C0"/>
                </a:solidFill>
              </a:rPr>
              <a:t>a road map for the </a:t>
            </a:r>
            <a:r>
              <a:rPr lang="en-US" sz="2800" dirty="0" smtClean="0">
                <a:solidFill>
                  <a:srgbClr val="0070C0"/>
                </a:solidFill>
              </a:rPr>
              <a:t>paper</a:t>
            </a:r>
          </a:p>
          <a:p>
            <a:pPr lvl="2">
              <a:buClr>
                <a:srgbClr val="873624"/>
              </a:buClr>
              <a:buFont typeface="Arial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T</a:t>
            </a:r>
            <a:r>
              <a:rPr lang="en-US" sz="2600" dirty="0" smtClean="0">
                <a:solidFill>
                  <a:srgbClr val="0070C0"/>
                </a:solidFill>
              </a:rPr>
              <a:t>ells </a:t>
            </a:r>
            <a:r>
              <a:rPr lang="en-US" sz="2600" dirty="0">
                <a:solidFill>
                  <a:srgbClr val="0070C0"/>
                </a:solidFill>
              </a:rPr>
              <a:t>the reader what to expect from the rest of the </a:t>
            </a:r>
            <a:r>
              <a:rPr lang="en-US" sz="2600" dirty="0" smtClean="0">
                <a:solidFill>
                  <a:srgbClr val="0070C0"/>
                </a:solidFill>
              </a:rPr>
              <a:t>paper</a:t>
            </a:r>
          </a:p>
          <a:p>
            <a:pPr lvl="2">
              <a:buClr>
                <a:srgbClr val="873624"/>
              </a:buClr>
              <a:buFont typeface="Arial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buClr>
                <a:srgbClr val="873624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</a:rPr>
              <a:t>Example: A combination of </a:t>
            </a:r>
            <a:r>
              <a:rPr lang="en-US" sz="2800" u="sng" dirty="0" smtClean="0">
                <a:solidFill>
                  <a:srgbClr val="0070C0"/>
                </a:solidFill>
              </a:rPr>
              <a:t>abrasive </a:t>
            </a:r>
            <a:r>
              <a:rPr lang="en-US" sz="2800" u="sng" dirty="0">
                <a:solidFill>
                  <a:srgbClr val="0070C0"/>
                </a:solidFill>
              </a:rPr>
              <a:t>foreign policies</a:t>
            </a:r>
            <a:r>
              <a:rPr lang="en-US" sz="2800" dirty="0">
                <a:solidFill>
                  <a:srgbClr val="0070C0"/>
                </a:solidFill>
              </a:rPr>
              <a:t>, the </a:t>
            </a:r>
            <a:r>
              <a:rPr lang="en-US" sz="2800" u="sng" dirty="0">
                <a:solidFill>
                  <a:srgbClr val="0070C0"/>
                </a:solidFill>
              </a:rPr>
              <a:t>Russian campaign</a:t>
            </a:r>
            <a:r>
              <a:rPr lang="en-US" sz="2800" dirty="0">
                <a:solidFill>
                  <a:srgbClr val="0070C0"/>
                </a:solidFill>
              </a:rPr>
              <a:t>, and </a:t>
            </a:r>
            <a:r>
              <a:rPr lang="en-US" sz="2800" u="sng" dirty="0">
                <a:solidFill>
                  <a:srgbClr val="0070C0"/>
                </a:solidFill>
              </a:rPr>
              <a:t>personal </a:t>
            </a:r>
            <a:r>
              <a:rPr lang="en-US" sz="2800" u="sng" dirty="0" smtClean="0">
                <a:solidFill>
                  <a:srgbClr val="0070C0"/>
                </a:solidFill>
              </a:rPr>
              <a:t>overconfidence </a:t>
            </a:r>
            <a:r>
              <a:rPr lang="en-US" sz="2800" dirty="0" smtClean="0">
                <a:solidFill>
                  <a:srgbClr val="0070C0"/>
                </a:solidFill>
              </a:rPr>
              <a:t>all led to Napoleon’s downfall.</a:t>
            </a:r>
            <a:endParaRPr lang="en-US" sz="2800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Forecast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6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The last two sentences of your introduction.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Thesis first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</a:rPr>
              <a:t>Forecast second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Where does the Thesis and Forecast go???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1869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3600"/>
            <a:ext cx="7745505" cy="4495799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The reign of the French emperor Napoleon Bonaparte may have only lasted for a brief time in the history of the European continent but had profound effects.  European countries needed to form alliances to combat the French war machine, a tradition which continues in some forms today. Through these alliances the allied European countries defeated Napoleon, but not by sheer military might alone</a:t>
            </a:r>
            <a:r>
              <a:rPr lang="en-US" sz="2400" dirty="0"/>
              <a:t>. </a:t>
            </a:r>
            <a:r>
              <a:rPr lang="en-US" sz="2400" dirty="0">
                <a:solidFill>
                  <a:srgbClr val="FF0000"/>
                </a:solidFill>
              </a:rPr>
              <a:t>The demise of Napoleon can be attributed to three main factors. </a:t>
            </a:r>
            <a:r>
              <a:rPr lang="en-US" sz="2400" dirty="0">
                <a:solidFill>
                  <a:srgbClr val="0070C0"/>
                </a:solidFill>
              </a:rPr>
              <a:t>A combination of abrasive foreign policies, the Russian campaign, and personal overconfidence all led to Napoleon’s downfall.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7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According to the example thesis from last slide:</a:t>
            </a:r>
          </a:p>
          <a:p>
            <a:pPr>
              <a:buFont typeface="Arial" pitchFamily="34" charset="0"/>
              <a:buChar char="•"/>
            </a:pPr>
            <a:endParaRPr lang="en-US" sz="800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Introductory </a:t>
            </a:r>
            <a:r>
              <a:rPr lang="en-US" dirty="0" smtClean="0"/>
              <a:t>Paragraph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(includes your </a:t>
            </a:r>
            <a:r>
              <a:rPr lang="en-US" dirty="0" smtClean="0"/>
              <a:t>thesis and forecast)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Body Paragraph(s) 1 Abrasive Foreign Policies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Body </a:t>
            </a:r>
            <a:r>
              <a:rPr lang="en-US" dirty="0"/>
              <a:t>Paragraph(s) </a:t>
            </a:r>
            <a:r>
              <a:rPr lang="en-US" dirty="0" smtClean="0"/>
              <a:t>2 The Russian Campaign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Body Paragraph(s) </a:t>
            </a:r>
            <a:r>
              <a:rPr lang="en-US" dirty="0" smtClean="0"/>
              <a:t>3 Personal Overconfidence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Closing Paragraph (restates your thesis)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 as a Road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8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302</TotalTime>
  <Words>454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Hardcover</vt:lpstr>
      <vt:lpstr>American Cultures Research Paper</vt:lpstr>
      <vt:lpstr>Choosing Topics</vt:lpstr>
      <vt:lpstr>Choosing Topics </vt:lpstr>
      <vt:lpstr>Develop a Thesis</vt:lpstr>
      <vt:lpstr>Develop a Thesis</vt:lpstr>
      <vt:lpstr>The Forecast</vt:lpstr>
      <vt:lpstr>Where does the Thesis and Forecast go???</vt:lpstr>
      <vt:lpstr>Example Intro</vt:lpstr>
      <vt:lpstr>Forecast as a Road Map</vt:lpstr>
      <vt:lpstr>Topic Sentences</vt:lpstr>
      <vt:lpstr>What is a Primary Source?</vt:lpstr>
      <vt:lpstr>Works Cited Page</vt:lpstr>
      <vt:lpstr>Works Cited</vt:lpstr>
      <vt:lpstr>In-Text Citing</vt:lpstr>
      <vt:lpstr>In-Text Citing</vt:lpstr>
      <vt:lpstr>In-Text Citing</vt:lpstr>
      <vt:lpstr>Basic Requirements</vt:lpstr>
    </vt:vector>
  </TitlesOfParts>
  <Company>Muhlenberg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Cultures Research Paper</dc:title>
  <dc:creator>kellers</dc:creator>
  <cp:lastModifiedBy>Keller, Scott</cp:lastModifiedBy>
  <cp:revision>14</cp:revision>
  <dcterms:created xsi:type="dcterms:W3CDTF">2012-01-13T18:35:57Z</dcterms:created>
  <dcterms:modified xsi:type="dcterms:W3CDTF">2012-12-13T14:38:28Z</dcterms:modified>
</cp:coreProperties>
</file>